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31"/>
  </p:notesMasterIdLst>
  <p:sldIdLst>
    <p:sldId id="258" r:id="rId2"/>
    <p:sldId id="286" r:id="rId3"/>
    <p:sldId id="288" r:id="rId4"/>
    <p:sldId id="289" r:id="rId5"/>
    <p:sldId id="290" r:id="rId6"/>
    <p:sldId id="293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3" r:id="rId15"/>
    <p:sldId id="264" r:id="rId16"/>
    <p:sldId id="269" r:id="rId17"/>
    <p:sldId id="271" r:id="rId18"/>
    <p:sldId id="272" r:id="rId19"/>
    <p:sldId id="273" r:id="rId20"/>
    <p:sldId id="274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75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72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C0BAD-A600-4E68-80EF-897AC68ED13B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E558-BA2E-4066-BAEB-27BF97CA73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3116-E403-4362-B314-C047994E46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3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B3754-D71F-4402-AAB4-2F8A130F3B7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7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2EE54-6F7D-446D-9895-68D1DD2ADF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6E558-BA2E-4066-BAEB-27BF97CA733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7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5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8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2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0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6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7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750D-4B26-459C-B194-1081C051F981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71184-166F-4B21-8305-D5BCD070C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524000" y="1524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i="1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 স্বাগতম</a:t>
            </a:r>
            <a:r>
              <a:rPr lang="en-US" sz="8800" b="1" i="1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 </a:t>
            </a:r>
            <a:r>
              <a:rPr lang="bn-BD" sz="8800" b="1" i="1" dirty="0" smtClean="0">
                <a:solidFill>
                  <a:srgbClr val="002060"/>
                </a:solidFill>
                <a:latin typeface="Nikosh2" pitchFamily="2" charset="0"/>
                <a:cs typeface="Nikosh2" pitchFamily="2" charset="0"/>
              </a:rPr>
              <a:t>ও শুভেচ্ছা  </a:t>
            </a:r>
            <a:endParaRPr lang="en-US" sz="8800" b="1" i="1" dirty="0">
              <a:solidFill>
                <a:srgbClr val="00206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05000"/>
            <a:ext cx="4038600" cy="4107051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869950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2" pitchFamily="2" charset="0"/>
                <a:cs typeface="Nikosh2" pitchFamily="2" charset="0"/>
              </a:rPr>
              <a:t>বায়ুর চাপ</a:t>
            </a:r>
            <a:endParaRPr lang="en-US" sz="44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8" name="Content Placeholder 7" descr="air pressure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9200" y="1600200"/>
            <a:ext cx="4114800" cy="30480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267200" cy="4584700"/>
          </a:xfrm>
        </p:spPr>
        <p:txBody>
          <a:bodyPr>
            <a:normAutofit/>
          </a:bodyPr>
          <a:lstStyle/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পৃথিবীর মাধ্যাকর্ষণজনিত শক্তির প্রভাবে বায়ুমন্ডল ভূপৃষ্ঠের প্রতি বর্গমিটার স্থানের উপর যে বল প্রয়োগ করে তাকে বায়ুচাপ বলে। </a:t>
            </a:r>
            <a:endParaRPr lang="en-US" sz="2800" dirty="0" smtClean="0">
              <a:latin typeface="Nikosh2" pitchFamily="2" charset="0"/>
              <a:cs typeface="Nikosh2" pitchFamily="2" charset="0"/>
            </a:endParaRPr>
          </a:p>
          <a:p>
            <a:pPr algn="just"/>
            <a:endParaRPr lang="en-US" sz="2800" dirty="0" smtClean="0">
              <a:latin typeface="Nikosh2" pitchFamily="2" charset="0"/>
              <a:cs typeface="Nikosh2" pitchFamily="2" charset="0"/>
            </a:endParaRP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ভূপৃষ্ঠে দুই ধরণের চাপ রয়েছে। যথাঃ</a:t>
            </a: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 ১। উচ্চচাপ এবং </a:t>
            </a:r>
          </a:p>
          <a:p>
            <a:pPr algn="just"/>
            <a:r>
              <a:rPr lang="en-US" sz="28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bn-BD" sz="2800" dirty="0" smtClean="0">
                <a:latin typeface="Nikosh2" pitchFamily="2" charset="0"/>
                <a:cs typeface="Nikosh2" pitchFamily="2" charset="0"/>
              </a:rPr>
              <a:t>২। নিম্নচাপ।</a:t>
            </a:r>
          </a:p>
          <a:p>
            <a:endParaRPr lang="en-US" sz="3200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2" pitchFamily="2" charset="0"/>
                <a:cs typeface="Nikosh2" pitchFamily="2" charset="0"/>
              </a:rPr>
              <a:t>বায়ু প্রবাহের দিক ও গতিবেগ</a:t>
            </a:r>
            <a:endParaRPr lang="en-US" sz="4400" dirty="0"/>
          </a:p>
        </p:txBody>
      </p:sp>
      <p:pic>
        <p:nvPicPr>
          <p:cNvPr id="5" name="Content Placeholder 4" descr="win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1260732"/>
            <a:ext cx="4360701" cy="27016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295400"/>
            <a:ext cx="3733800" cy="5410200"/>
          </a:xfrm>
        </p:spPr>
        <p:txBody>
          <a:bodyPr>
            <a:normAutofit/>
          </a:bodyPr>
          <a:lstStyle/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পৃথিবীপৃষ্ঠে বায়ুর তাপ ও চাপের পার্থক্যজনিত কারণে বায়ু প্রবাহের সৃষ্টি হয়। </a:t>
            </a:r>
            <a:endParaRPr lang="en-US" sz="2800" dirty="0" smtClean="0">
              <a:latin typeface="Nikosh2" pitchFamily="2" charset="0"/>
              <a:cs typeface="Nikosh2" pitchFamily="2" charset="0"/>
            </a:endParaRP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বায়ুর দুই ধরণের প্রবাহ রয়েছে। যেমনঃ </a:t>
            </a: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১। আনুভূমিক প্রবাহ এবং</a:t>
            </a: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২। উল্লম্ব প্রবাহ</a:t>
            </a:r>
          </a:p>
          <a:p>
            <a:pPr algn="just"/>
            <a:endParaRPr lang="bn-BD" sz="2800" dirty="0" smtClean="0">
              <a:latin typeface="Nikosh2" pitchFamily="2" charset="0"/>
              <a:cs typeface="Nikosh2" pitchFamily="2" charset="0"/>
            </a:endParaRP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বায়ু সর্বদা উচ্চচাপ অঞ্চল থেকে নিম্নচাপ অঞ্চলের দিকে প্রবাহিত হয়।</a:t>
            </a:r>
            <a:endParaRPr lang="en-US" sz="28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1026" name="Picture 2" descr="E:\wind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962400"/>
            <a:ext cx="43434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869950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2" pitchFamily="2" charset="0"/>
                <a:cs typeface="Nikosh2" pitchFamily="2" charset="0"/>
              </a:rPr>
              <a:t>বায়ুর আর্দ্রতা</a:t>
            </a:r>
            <a:endParaRPr lang="en-US" sz="4400" dirty="0"/>
          </a:p>
        </p:txBody>
      </p:sp>
      <p:pic>
        <p:nvPicPr>
          <p:cNvPr id="5" name="Content Placeholder 4" descr="humidity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1295400"/>
            <a:ext cx="4343400" cy="2514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657600" cy="4800600"/>
          </a:xfrm>
        </p:spPr>
        <p:txBody>
          <a:bodyPr>
            <a:normAutofit/>
          </a:bodyPr>
          <a:lstStyle/>
          <a:p>
            <a:pPr algn="just"/>
            <a:r>
              <a:rPr lang="bn-BD" sz="3200" dirty="0" smtClean="0">
                <a:latin typeface="Nikosh2" pitchFamily="2" charset="0"/>
                <a:cs typeface="Nikosh2" pitchFamily="2" charset="0"/>
              </a:rPr>
              <a:t>বায়ুতে জলীয় বাস্পের উপস্থিতিকে বায়ুর আদ্রর্তা বলা হয়। আদ্রর্তা দুই ধরণের। যেমন-</a:t>
            </a:r>
          </a:p>
          <a:p>
            <a:pPr algn="just"/>
            <a:r>
              <a:rPr lang="bn-BD" sz="3200" dirty="0" smtClean="0">
                <a:latin typeface="Nikosh2" pitchFamily="2" charset="0"/>
                <a:cs typeface="Nikosh2" pitchFamily="2" charset="0"/>
              </a:rPr>
              <a:t>১। পরম আদ্রর্তা ও</a:t>
            </a:r>
          </a:p>
          <a:p>
            <a:pPr algn="just"/>
            <a:r>
              <a:rPr lang="bn-BD" sz="3200" dirty="0" smtClean="0">
                <a:latin typeface="Nikosh2" pitchFamily="2" charset="0"/>
                <a:cs typeface="Nikosh2" pitchFamily="2" charset="0"/>
              </a:rPr>
              <a:t>২। আপেক্ষিক আদ্রর্তা</a:t>
            </a:r>
            <a:endParaRPr lang="en-US" sz="32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2050" name="Picture 2" descr="E:\humidity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86200"/>
            <a:ext cx="43434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oud.jp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510"/>
          <a:stretch/>
        </p:blipFill>
        <p:spPr>
          <a:xfrm>
            <a:off x="5410200" y="1254457"/>
            <a:ext cx="3505200" cy="2669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752601"/>
            <a:ext cx="5029200" cy="17525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n-BD" sz="3200" dirty="0" smtClean="0">
                <a:latin typeface="Nikosh2" pitchFamily="2" charset="0"/>
                <a:cs typeface="Nikosh2" pitchFamily="2" charset="0"/>
              </a:rPr>
              <a:t>বাতাসে ভাসমান অতি ক্ষুদ্রজলকণার সমষ্টিকে মেঘ বলে</a:t>
            </a:r>
            <a:r>
              <a:rPr lang="bn-BD" sz="3200" dirty="0" smtClean="0">
                <a:latin typeface="Nikosh2" pitchFamily="2" charset="0"/>
                <a:cs typeface="Nikosh2" pitchFamily="2" charset="0"/>
              </a:rPr>
              <a:t>।</a:t>
            </a:r>
            <a:r>
              <a:rPr lang="en-US" sz="3200" dirty="0" smtClean="0">
                <a:latin typeface="Nikosh2" pitchFamily="2" charset="0"/>
                <a:cs typeface="Nikosh2" pitchFamily="2" charset="0"/>
              </a:rPr>
              <a:t> </a:t>
            </a:r>
          </a:p>
          <a:p>
            <a:pPr algn="just"/>
            <a:r>
              <a:rPr lang="bn-BD" sz="3200" dirty="0" smtClean="0">
                <a:latin typeface="Nikosh2" pitchFamily="2" charset="0"/>
                <a:cs typeface="Nikosh2" pitchFamily="2" charset="0"/>
              </a:rPr>
              <a:t>মেঘ </a:t>
            </a:r>
            <a:r>
              <a:rPr lang="bn-BD" sz="3200" dirty="0" smtClean="0">
                <a:latin typeface="Nikosh2" pitchFamily="2" charset="0"/>
                <a:cs typeface="Nikosh2" pitchFamily="2" charset="0"/>
              </a:rPr>
              <a:t>কোন অঞ্চলের উষ্ণতা নিয়ন্ত্রনে প্রত্যক্ষ প্রভাব বিস্তার করে থাকে।</a:t>
            </a:r>
            <a:endParaRPr lang="en-US" sz="3200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17227" y="4366146"/>
            <a:ext cx="5029200" cy="2491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bn-BD" sz="3000" dirty="0" smtClean="0">
                <a:latin typeface="Nikosh2" pitchFamily="2" charset="0"/>
                <a:cs typeface="Nikosh2" pitchFamily="2" charset="0"/>
              </a:rPr>
              <a:t>যে সকল অঞ্চলে তাপমাত্রা ও জলভাগের পরিমান বেশি সে সকল অঞ্চলে বৃষ্টিপাতের পরিমানও বেশি।</a:t>
            </a:r>
          </a:p>
          <a:p>
            <a:pPr algn="just"/>
            <a:r>
              <a:rPr lang="bn-BD" sz="3000" dirty="0" smtClean="0">
                <a:latin typeface="Nikosh2" pitchFamily="2" charset="0"/>
                <a:cs typeface="Nikosh2" pitchFamily="2" charset="0"/>
              </a:rPr>
              <a:t>কোন স্থানের বার্ষিক গড় বৃষ্টিপাতের উপর জলবায়ু নির্ভর করে।</a:t>
            </a:r>
            <a:endParaRPr lang="en-US" sz="30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7" name="Content Placeholder 7" descr="rainfall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958864"/>
            <a:ext cx="3505200" cy="24419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9570" y="3276600"/>
            <a:ext cx="4941627" cy="946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400" smtClean="0">
                <a:latin typeface="Nikosh2" pitchFamily="2" charset="0"/>
                <a:cs typeface="Nikosh2" pitchFamily="2" charset="0"/>
              </a:rPr>
              <a:t>বৃষ্টিপাতের পরিমান</a:t>
            </a:r>
            <a:endParaRPr lang="en-US" sz="4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62400" cy="946150"/>
          </a:xfrm>
        </p:spPr>
        <p:txBody>
          <a:bodyPr>
            <a:noAutofit/>
          </a:bodyPr>
          <a:lstStyle/>
          <a:p>
            <a:r>
              <a:rPr lang="bn-BD" sz="4000" dirty="0" smtClean="0">
                <a:latin typeface="Nikosh2" pitchFamily="2" charset="0"/>
                <a:cs typeface="Nikosh2" pitchFamily="2" charset="0"/>
              </a:rPr>
              <a:t>মেঘাচ্ছন্নতার </a:t>
            </a:r>
            <a:r>
              <a:rPr lang="bn-BD" sz="4000" dirty="0" smtClean="0">
                <a:latin typeface="Nikosh2" pitchFamily="2" charset="0"/>
                <a:cs typeface="Nikosh2" pitchFamily="2" charset="0"/>
              </a:rPr>
              <a:t>পরিমান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effectLst/>
                <a:latin typeface="Nikosh2" pitchFamily="2" charset="0"/>
                <a:cs typeface="Nikosh2" pitchFamily="2" charset="0"/>
              </a:rPr>
              <a:t>আবহাওয়া ও জলবায়ুর নিয়ামকসমূহ</a:t>
            </a:r>
            <a:endParaRPr lang="en-US" sz="4000" dirty="0">
              <a:solidFill>
                <a:srgbClr val="0070C0"/>
              </a:solidFill>
              <a:effectLst/>
              <a:latin typeface="Nikosh2" pitchFamily="2" charset="0"/>
              <a:cs typeface="Nikosh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bn-BD" dirty="0" smtClean="0"/>
              <a:t> </a:t>
            </a:r>
            <a:r>
              <a:rPr lang="bn-BD" sz="3300" dirty="0" smtClean="0">
                <a:latin typeface="Nikosh2" pitchFamily="2" charset="0"/>
                <a:cs typeface="Nikosh2" pitchFamily="2" charset="0"/>
              </a:rPr>
              <a:t>পৃথিবীর গতি ও ঋতু পরিবর্তন,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অক্ষাংশ ও সূর্যরশ্মির তির্যকতা,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জল ও স্থলভাগের অবস্থান,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ভূমির উচ্চতা,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পাহাড়-পর্বতের অবস্থান,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উচ্চচাপ ও নিম্নচাপ বলয়সমূহ এবং বায়ুপ্রবাহ,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সমুদ্রস্রোত,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ভূমির ঢাল,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মৃত্তিকা,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স্বাভাবিক উদ্ভিদ এবং</a:t>
            </a:r>
          </a:p>
          <a:p>
            <a:pPr>
              <a:buFont typeface="Wingdings" pitchFamily="2" charset="2"/>
              <a:buChar char="q"/>
            </a:pPr>
            <a:r>
              <a:rPr lang="bn-BD" sz="3300" dirty="0" smtClean="0">
                <a:latin typeface="Nikosh2" pitchFamily="2" charset="0"/>
                <a:cs typeface="Nikosh2" pitchFamily="2" charset="0"/>
              </a:rPr>
              <a:t> সমুদ্র থেকে দূরত্ব।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B72007"/>
                </a:solidFill>
                <a:effectLst/>
                <a:latin typeface="Nikosh2" pitchFamily="2" charset="0"/>
                <a:cs typeface="Nikosh2" pitchFamily="2" charset="0"/>
              </a:rPr>
              <a:t>পৃথিবীর গতি ও ঋতু পরিবর্তন</a:t>
            </a:r>
            <a:r>
              <a:rPr lang="en-US" dirty="0" smtClean="0">
                <a:latin typeface="Nikosh2" pitchFamily="2" charset="0"/>
                <a:cs typeface="Nikosh2" pitchFamily="2" charset="0"/>
              </a:rPr>
              <a:t/>
            </a:r>
            <a:br>
              <a:rPr lang="en-US" dirty="0" smtClean="0">
                <a:latin typeface="Nikosh2" pitchFamily="2" charset="0"/>
                <a:cs typeface="Nikosh2" pitchFamily="2" charset="0"/>
              </a:rPr>
            </a:br>
            <a:endParaRPr lang="en-US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Nikosh2" pitchFamily="2" charset="0"/>
              <a:cs typeface="Nikosh2" pitchFamily="2" charset="0"/>
            </a:endParaRPr>
          </a:p>
          <a:p>
            <a:pPr>
              <a:buNone/>
            </a:pPr>
            <a:r>
              <a:rPr lang="bn-BD" sz="3600" dirty="0" smtClean="0">
                <a:solidFill>
                  <a:srgbClr val="0000FF"/>
                </a:solidFill>
                <a:latin typeface="Nikosh2" pitchFamily="2" charset="0"/>
                <a:cs typeface="Nikosh2" pitchFamily="2" charset="0"/>
              </a:rPr>
              <a:t>পৃথিবীর গতিঃ </a:t>
            </a:r>
            <a:endParaRPr lang="en-US" sz="3600" dirty="0" smtClean="0">
              <a:solidFill>
                <a:srgbClr val="0000FF"/>
              </a:solidFill>
              <a:latin typeface="Nikosh2" pitchFamily="2" charset="0"/>
              <a:cs typeface="Nikosh2" pitchFamily="2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Nikosh2" pitchFamily="2" charset="0"/>
                <a:cs typeface="Nikosh2" pitchFamily="2" charset="0"/>
              </a:rPr>
              <a:t>			</a:t>
            </a:r>
            <a:r>
              <a:rPr lang="bn-BD" dirty="0" smtClean="0">
                <a:latin typeface="Nikosh2" pitchFamily="2" charset="0"/>
                <a:cs typeface="Nikosh2" pitchFamily="2" charset="0"/>
              </a:rPr>
              <a:t>১। আবর্তন (</a:t>
            </a:r>
            <a:r>
              <a:rPr lang="en-US" dirty="0" smtClean="0">
                <a:latin typeface="Nikosh2" pitchFamily="2" charset="0"/>
                <a:cs typeface="Nikosh2" pitchFamily="2" charset="0"/>
              </a:rPr>
              <a:t>Rotation</a:t>
            </a:r>
            <a:r>
              <a:rPr lang="bn-BD" dirty="0" smtClean="0">
                <a:latin typeface="Nikosh2" pitchFamily="2" charset="0"/>
                <a:cs typeface="Nikosh2" pitchFamily="2" charset="0"/>
              </a:rPr>
              <a:t>)</a:t>
            </a:r>
          </a:p>
          <a:p>
            <a:pPr marL="514350" indent="-514350">
              <a:buNone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			২। পরিক্রমণ</a:t>
            </a:r>
            <a:r>
              <a:rPr lang="en-US" dirty="0" smtClean="0">
                <a:latin typeface="Nikosh2" pitchFamily="2" charset="0"/>
                <a:cs typeface="Nikosh2" pitchFamily="2" charset="0"/>
              </a:rPr>
              <a:t> (Revolution)</a:t>
            </a:r>
            <a:endParaRPr lang="bn-BD" dirty="0" smtClean="0">
              <a:latin typeface="Nikosh2" pitchFamily="2" charset="0"/>
              <a:cs typeface="Nikosh2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7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486150" cy="1082674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0000"/>
                </a:solidFill>
                <a:effectLst/>
                <a:latin typeface="Nikosh2" pitchFamily="2" charset="0"/>
                <a:cs typeface="Nikosh2" pitchFamily="2" charset="0"/>
              </a:rPr>
              <a:t>আবর্তন (</a:t>
            </a:r>
            <a:r>
              <a:rPr lang="en-US" dirty="0" smtClean="0">
                <a:solidFill>
                  <a:srgbClr val="FF0000"/>
                </a:solidFill>
                <a:effectLst/>
                <a:latin typeface="Nikosh2" pitchFamily="2" charset="0"/>
                <a:cs typeface="Nikosh2" pitchFamily="2" charset="0"/>
              </a:rPr>
              <a:t>Rotation</a:t>
            </a:r>
            <a:r>
              <a:rPr lang="bn-BD" dirty="0" smtClean="0">
                <a:solidFill>
                  <a:srgbClr val="FF0000"/>
                </a:solidFill>
                <a:effectLst/>
                <a:latin typeface="Nikosh2" pitchFamily="2" charset="0"/>
                <a:cs typeface="Nikosh2" pitchFamily="2" charset="0"/>
              </a:rPr>
              <a:t>)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90329"/>
            <a:ext cx="3810000" cy="381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-314325" y="4038600"/>
            <a:ext cx="4838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পরিক্রমণ</a:t>
            </a:r>
            <a:r>
              <a:rPr lang="en-US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 (Revolution)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3719671"/>
            <a:ext cx="5048250" cy="313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Nikosh2" pitchFamily="2" charset="0"/>
                <a:cs typeface="Nikosh2" pitchFamily="2" charset="0"/>
              </a:rPr>
              <a:t>ঋতু পরিবর্তন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Content Placeholder 3" descr="Autumn-Equinox-2018-date-what-is-first-day-of-autumn-101989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600200"/>
            <a:ext cx="7499350" cy="4448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rgbClr val="C00000"/>
                </a:solidFill>
                <a:effectLst/>
                <a:latin typeface="Nikosh2" pitchFamily="2" charset="0"/>
                <a:cs typeface="Nikosh2" pitchFamily="2" charset="0"/>
              </a:rPr>
              <a:t>সূর্যের উত্তরায়ন ও দক্ষিণায়ন</a:t>
            </a:r>
            <a:endParaRPr lang="en-US" dirty="0">
              <a:solidFill>
                <a:srgbClr val="C00000"/>
              </a:solidFill>
              <a:effectLst/>
              <a:latin typeface="Nikosh2" pitchFamily="2" charset="0"/>
              <a:cs typeface="Nikosh2" pitchFamily="2" charset="0"/>
            </a:endParaRPr>
          </a:p>
        </p:txBody>
      </p:sp>
      <p:pic>
        <p:nvPicPr>
          <p:cNvPr id="7" name="Content Placeholder 6" descr="illustration-of-summer-solstice-on-june-21-globe-with-continents-sunlight-DWDY5K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0599" y="1828800"/>
            <a:ext cx="4184143" cy="3886200"/>
          </a:xfrm>
        </p:spPr>
      </p:pic>
      <p:pic>
        <p:nvPicPr>
          <p:cNvPr id="8" name="Content Placeholder 7" descr="winter_solstice_image650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76850" y="1828800"/>
            <a:ext cx="38671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effectLst/>
                <a:latin typeface="Nikosh2" pitchFamily="2" charset="0"/>
                <a:cs typeface="Nikosh2" pitchFamily="2" charset="0"/>
              </a:rPr>
              <a:t>অক্ষাংশ ও সূর্যরশ্মির তির্যকতা</a:t>
            </a:r>
            <a:endParaRPr lang="en-US" dirty="0">
              <a:effectLst/>
            </a:endParaRPr>
          </a:p>
        </p:txBody>
      </p:sp>
      <p:pic>
        <p:nvPicPr>
          <p:cNvPr id="11" name="Content Placeholder 10" descr="weather-elements-and-factors-8-6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136" y="1825625"/>
            <a:ext cx="5795727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53953" y="1143000"/>
            <a:ext cx="4171950" cy="914400"/>
          </a:xfrm>
        </p:spPr>
        <p:txBody>
          <a:bodyPr>
            <a:normAutofit fontScale="90000"/>
          </a:bodyPr>
          <a:lstStyle/>
          <a:p>
            <a:r>
              <a:rPr lang="en-US" sz="6675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75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75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045970" y="2674620"/>
            <a:ext cx="5154930" cy="2468880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3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endParaRPr lang="en-US" sz="33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- 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ভূগোল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  <a:p>
            <a:r>
              <a:rPr lang="en-US" sz="2925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925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5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925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25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925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925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925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honar Bangla" pitchFamily="34" charset="0"/>
                <a:cs typeface="Shonar Bangla" pitchFamily="34" charset="0"/>
              </a:rPr>
              <a:t>Email : abdulgani1982@gmail.com</a:t>
            </a:r>
          </a:p>
          <a:p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  01869814218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1653"/>
            <a:ext cx="1371600" cy="17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2" pitchFamily="2" charset="0"/>
                <a:cs typeface="Nikosh2" pitchFamily="2" charset="0"/>
              </a:rPr>
              <a:t>জল ও স্থলভাগের অবস্থান</a:t>
            </a:r>
            <a:endParaRPr lang="en-US" dirty="0"/>
          </a:p>
        </p:txBody>
      </p:sp>
      <p:pic>
        <p:nvPicPr>
          <p:cNvPr id="4" name="Content Placeholder 3" descr="climate-265x30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517890"/>
            <a:ext cx="4571999" cy="4959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উচ্চচাপ ও নিম্নচাপ বলয়সমূহ এবং বায়ুপ্রবাহ</a:t>
            </a:r>
            <a:endParaRPr lang="en-US" dirty="0"/>
          </a:p>
        </p:txBody>
      </p:sp>
      <p:pic>
        <p:nvPicPr>
          <p:cNvPr id="8" name="Content Placeholder 7" descr="air pressur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2812" y="2982119"/>
            <a:ext cx="2238375" cy="203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সমুদ্রস্রোত</a:t>
            </a:r>
            <a:endParaRPr lang="en-US" dirty="0"/>
          </a:p>
        </p:txBody>
      </p:sp>
      <p:pic>
        <p:nvPicPr>
          <p:cNvPr id="4" name="Content Placeholder 3" descr="2-factors-influencing-climate-summary-4-7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295400"/>
            <a:ext cx="7162800" cy="4874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পাহাড়-পর্বতের অবস্থান</a:t>
            </a:r>
            <a:endParaRPr lang="en-US" dirty="0"/>
          </a:p>
        </p:txBody>
      </p:sp>
      <p:pic>
        <p:nvPicPr>
          <p:cNvPr id="4" name="Content Placeholder 3" descr="hil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7605" y="1825625"/>
            <a:ext cx="7548789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ভূমির ঢাল</a:t>
            </a:r>
            <a:endParaRPr lang="en-US" dirty="0"/>
          </a:p>
        </p:txBody>
      </p:sp>
      <p:pic>
        <p:nvPicPr>
          <p:cNvPr id="4" name="Content Placeholder 3" descr="slop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676400"/>
            <a:ext cx="7467600" cy="4419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মৃত্তিকা</a:t>
            </a:r>
            <a:endParaRPr lang="en-US" dirty="0"/>
          </a:p>
        </p:txBody>
      </p:sp>
      <p:pic>
        <p:nvPicPr>
          <p:cNvPr id="9" name="Content Placeholder 8" descr="loam soil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0" y="1600200"/>
            <a:ext cx="3844586" cy="3352800"/>
          </a:xfrm>
        </p:spPr>
      </p:pic>
      <p:pic>
        <p:nvPicPr>
          <p:cNvPr id="8" name="Content Placeholder 7" descr="desert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181600" y="1600200"/>
            <a:ext cx="3810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স্বাভাবিক উদ্ভিদ</a:t>
            </a:r>
            <a:endParaRPr lang="en-US" dirty="0"/>
          </a:p>
        </p:txBody>
      </p:sp>
      <p:pic>
        <p:nvPicPr>
          <p:cNvPr id="5" name="Content Placeholder 11" descr="veg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28600" y="2057400"/>
            <a:ext cx="4191000" cy="3810000"/>
          </a:xfrm>
        </p:spPr>
      </p:pic>
      <p:pic>
        <p:nvPicPr>
          <p:cNvPr id="6" name="Content Placeholder 15" descr="veg-1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62132" y="2057400"/>
            <a:ext cx="4253268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4400" dirty="0" smtClean="0">
                <a:latin typeface="Nikosh2" pitchFamily="2" charset="0"/>
                <a:cs typeface="Nikosh2" pitchFamily="2" charset="0"/>
              </a:rPr>
              <a:t>সমুদ্র থেকে দূরত্ব</a:t>
            </a:r>
            <a:endParaRPr lang="en-US" dirty="0"/>
          </a:p>
        </p:txBody>
      </p:sp>
      <p:pic>
        <p:nvPicPr>
          <p:cNvPr id="6" name="Content Placeholder 5" descr="distan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371600"/>
            <a:ext cx="7772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4400" dirty="0" smtClean="0">
                <a:effectLst/>
                <a:latin typeface="Nikosh2" pitchFamily="2" charset="0"/>
                <a:cs typeface="Nikosh2" pitchFamily="2" charset="0"/>
              </a:rPr>
              <a:t>ভূমির উচ্চতা</a:t>
            </a:r>
            <a:endParaRPr lang="en-US" dirty="0">
              <a:effectLst/>
            </a:endParaRPr>
          </a:p>
        </p:txBody>
      </p:sp>
      <p:pic>
        <p:nvPicPr>
          <p:cNvPr id="4" name="Content Placeholder 3" descr="altitud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3697" y="1752600"/>
            <a:ext cx="6573503" cy="4121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w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96" y="0"/>
            <a:ext cx="9033710" cy="68580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76051" y="1981200"/>
            <a:ext cx="6629400" cy="1981200"/>
          </a:xfrm>
        </p:spPr>
        <p:txBody>
          <a:bodyPr>
            <a:noAutofit/>
          </a:bodyPr>
          <a:lstStyle/>
          <a:p>
            <a:pPr algn="ctr"/>
            <a:r>
              <a:rPr lang="bn-BD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314282"/>
            <a:ext cx="89702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bn-BD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bn-BD" sz="5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বিষয়ঃভূগোল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৪র্থ (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২/০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</p:spTree>
    <p:extLst>
      <p:ext uri="{BB962C8B-B14F-4D97-AF65-F5344CB8AC3E}">
        <p14:creationId xmlns:p14="http://schemas.microsoft.com/office/powerpoint/2010/main" val="38720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4572000" cy="304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4316957" cy="3046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84122"/>
            <a:ext cx="4572000" cy="2697678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99" y="4084122"/>
            <a:ext cx="4316957" cy="2665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26573"/>
            <a:ext cx="8915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দেখে আজকের আলোচনার বিষয় কী হতে পারে তা বুঝার চেষ্টা কর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681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7453" y="3657600"/>
            <a:ext cx="5571947" cy="1015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7217" y="762000"/>
            <a:ext cx="60324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আলোচনার </a:t>
            </a:r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645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আলোচনা শেষে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0772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পারবে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আবহাওয়া</a:t>
            </a:r>
            <a:r>
              <a:rPr lang="bn-BD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2" pitchFamily="2" charset="0"/>
                <a:cs typeface="Nikosh2" pitchFamily="2" charset="0"/>
              </a:rPr>
              <a:t> ও  জলবায়ু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2" pitchFamily="2" charset="0"/>
              <a:cs typeface="Nikosh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67836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en-US" sz="39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bn-BD" sz="3900" dirty="0" smtClean="0">
                <a:solidFill>
                  <a:schemeClr val="accent5">
                    <a:lumMod val="75000"/>
                  </a:schemeClr>
                </a:solidFill>
                <a:latin typeface="Nikosh2" pitchFamily="2" charset="0"/>
                <a:cs typeface="Nikosh2" pitchFamily="2" charset="0"/>
              </a:rPr>
              <a:t>আবহাওয়া</a:t>
            </a:r>
            <a:endParaRPr lang="en-US" sz="3900" dirty="0" smtClean="0">
              <a:solidFill>
                <a:schemeClr val="accent5">
                  <a:lumMod val="75000"/>
                </a:schemeClr>
              </a:solidFill>
              <a:latin typeface="Nikosh2" pitchFamily="2" charset="0"/>
              <a:cs typeface="Nikosh2" pitchFamily="2" charset="0"/>
            </a:endParaRPr>
          </a:p>
          <a:p>
            <a:pPr indent="0" algn="just">
              <a:buNone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কোন স্থানের বা অঞ্চলের পর্যবেক্ষিত বায়ুমন্ডলের </a:t>
            </a:r>
            <a:r>
              <a:rPr lang="en-US" dirty="0" smtClean="0">
                <a:latin typeface="Nikosh2" pitchFamily="2" charset="0"/>
                <a:cs typeface="Nikosh2" pitchFamily="2" charset="0"/>
              </a:rPr>
              <a:t>   </a:t>
            </a:r>
            <a:r>
              <a:rPr lang="bn-BD" dirty="0" smtClean="0">
                <a:latin typeface="Nikosh2" pitchFamily="2" charset="0"/>
                <a:cs typeface="Nikosh2" pitchFamily="2" charset="0"/>
              </a:rPr>
              <a:t>ভৌত উপাদানগুলির স্বল্পকালীন অবস্থাকে বলে </a:t>
            </a:r>
            <a:r>
              <a:rPr lang="en-US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bn-BD" dirty="0" smtClean="0">
                <a:latin typeface="Nikosh2" pitchFamily="2" charset="0"/>
                <a:cs typeface="Nikosh2" pitchFamily="2" charset="0"/>
              </a:rPr>
              <a:t>আবহাওয়া। </a:t>
            </a:r>
          </a:p>
          <a:p>
            <a:pPr indent="0" algn="just"/>
            <a:endParaRPr lang="bn-BD" dirty="0" smtClean="0">
              <a:latin typeface="Nikosh2" pitchFamily="2" charset="0"/>
              <a:cs typeface="Nikosh2" pitchFamily="2" charset="0"/>
            </a:endParaRPr>
          </a:p>
          <a:p>
            <a:pPr indent="0" algn="just">
              <a:buNone/>
            </a:pPr>
            <a:r>
              <a:rPr lang="bn-BD" sz="3900" dirty="0" smtClean="0">
                <a:solidFill>
                  <a:schemeClr val="accent5">
                    <a:lumMod val="75000"/>
                  </a:schemeClr>
                </a:solidFill>
                <a:latin typeface="Nikosh2" pitchFamily="2" charset="0"/>
                <a:cs typeface="Nikosh2" pitchFamily="2" charset="0"/>
              </a:rPr>
              <a:t>জলবায়ু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Nikosh2" pitchFamily="2" charset="0"/>
              <a:cs typeface="Nikosh2" pitchFamily="2" charset="0"/>
            </a:endParaRPr>
          </a:p>
          <a:p>
            <a:pPr indent="0" algn="just">
              <a:buNone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কোন স্থানের বা অঞ্চলের দীর্ঘকালের  (২০ থেকে ৩০ বছর) দৈনন্দিন আবহাওয়া পর্যালোচনা করে বায়ুমন্ডলের ভৌত উপাদানগুলির যে সাধারণ অবস্থা দেখা যায় তাকে ঐ স্থানের বা অঞ্চলের জলবায়ু বলে। </a:t>
            </a:r>
            <a:endParaRPr lang="en-US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2" pitchFamily="2" charset="0"/>
                <a:cs typeface="Nikosh2" pitchFamily="2" charset="0"/>
              </a:rPr>
              <a:t>আবহাওয়া ও জলবায়ুর উপাদানসমূহ</a:t>
            </a:r>
            <a:endParaRPr lang="en-US" dirty="0">
              <a:latin typeface="Nikosh2" pitchFamily="2" charset="0"/>
              <a:cs typeface="Nikosh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84860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/>
              <a:t> </a:t>
            </a:r>
            <a:r>
              <a:rPr lang="bn-BD" dirty="0" smtClean="0">
                <a:latin typeface="Nikosh2" pitchFamily="2" charset="0"/>
                <a:cs typeface="Nikosh2" pitchFamily="2" charset="0"/>
              </a:rPr>
              <a:t>বায়ুর তাপ,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 বায়ুর চাপ,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 বায়ু প্রবাহের দিক ও গতিবেগ,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 বায়ুর আর্দ্রতা,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 মেঘাচ্ছন্নতার পরিমান ও মেঘের প্রকারভেদ এবং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2" pitchFamily="2" charset="0"/>
                <a:cs typeface="Nikosh2" pitchFamily="2" charset="0"/>
              </a:rPr>
              <a:t> বৃষ্টিপাতের পরিমান।</a:t>
            </a:r>
            <a:endParaRPr lang="en-US" dirty="0">
              <a:latin typeface="Nikosh2" pitchFamily="2" charset="0"/>
              <a:cs typeface="Nikosh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7239000" cy="869950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2" pitchFamily="2" charset="0"/>
                <a:cs typeface="Nikosh2" pitchFamily="2" charset="0"/>
              </a:rPr>
              <a:t>বায়ুর তাপ</a:t>
            </a:r>
            <a:endParaRPr lang="en-US" sz="4400" dirty="0">
              <a:solidFill>
                <a:srgbClr val="FF0000"/>
              </a:solidFill>
              <a:latin typeface="Nikosh2" pitchFamily="2" charset="0"/>
              <a:cs typeface="Nikosh2" pitchFamily="2" charset="0"/>
            </a:endParaRPr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0176" y="3829712"/>
            <a:ext cx="3733800" cy="264728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581400" cy="4584699"/>
          </a:xfrm>
        </p:spPr>
        <p:txBody>
          <a:bodyPr>
            <a:noAutofit/>
          </a:bodyPr>
          <a:lstStyle/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বায়ুর তাপ বলতে বায়ুর উষ্ণতা ও শীতলতা অবস্থাকে বোঝায়। বায়ু তাপের প্রধান উৎস হচ্ছে সূর্য। </a:t>
            </a:r>
            <a:endParaRPr lang="en-US" sz="2800" dirty="0" smtClean="0">
              <a:latin typeface="Nikosh2" pitchFamily="2" charset="0"/>
              <a:cs typeface="Nikosh2" pitchFamily="2" charset="0"/>
            </a:endParaRPr>
          </a:p>
          <a:p>
            <a:pPr algn="just"/>
            <a:r>
              <a:rPr lang="bn-BD" sz="2800" dirty="0" smtClean="0">
                <a:latin typeface="Nikosh2" pitchFamily="2" charset="0"/>
                <a:cs typeface="Nikosh2" pitchFamily="2" charset="0"/>
              </a:rPr>
              <a:t>বায়ুর তাপমাত্রার আধিক্য, মধ্যম এবং স্বল্পতা যথাক্রমে</a:t>
            </a:r>
            <a:r>
              <a:rPr lang="en-US" sz="2800" dirty="0" smtClean="0">
                <a:latin typeface="Nikosh2" pitchFamily="2" charset="0"/>
                <a:cs typeface="Nikosh2" pitchFamily="2" charset="0"/>
              </a:rPr>
              <a:t> </a:t>
            </a:r>
            <a:r>
              <a:rPr lang="bn-BD" sz="2800" dirty="0" smtClean="0">
                <a:latin typeface="Nikosh2" pitchFamily="2" charset="0"/>
                <a:cs typeface="Nikosh2" pitchFamily="2" charset="0"/>
              </a:rPr>
              <a:t>উষ্ণ, নাতিশীতোষ্ণ ও শীতল জলবায়ুর সৃষ্টি করে।</a:t>
            </a:r>
            <a:endParaRPr lang="en-US" sz="2800" dirty="0">
              <a:latin typeface="Nikosh2" pitchFamily="2" charset="0"/>
              <a:cs typeface="Nikosh2" pitchFamily="2" charset="0"/>
            </a:endParaRPr>
          </a:p>
        </p:txBody>
      </p:sp>
      <p:pic>
        <p:nvPicPr>
          <p:cNvPr id="1026" name="Picture 2" descr="E: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0175" y="1219152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466</Words>
  <Application>Microsoft Office PowerPoint</Application>
  <PresentationFormat>On-screen Show (4:3)</PresentationFormat>
  <Paragraphs>94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Nikosh2</vt:lpstr>
      <vt:lpstr>NikoshBAN</vt:lpstr>
      <vt:lpstr>Shonar Bangla</vt:lpstr>
      <vt:lpstr>Vrinda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আজকের আলোচনা শেষে শিক্ষার্থীরা…..</vt:lpstr>
      <vt:lpstr>আবহাওয়া ও  জলবায়ু</vt:lpstr>
      <vt:lpstr>আবহাওয়া ও জলবায়ুর উপাদানসমূহ</vt:lpstr>
      <vt:lpstr>বায়ুর তাপ</vt:lpstr>
      <vt:lpstr>বায়ুর চাপ</vt:lpstr>
      <vt:lpstr>বায়ু প্রবাহের দিক ও গতিবেগ</vt:lpstr>
      <vt:lpstr>বায়ুর আর্দ্রতা</vt:lpstr>
      <vt:lpstr>মেঘাচ্ছন্নতার পরিমান</vt:lpstr>
      <vt:lpstr>আবহাওয়া ও জলবায়ুর নিয়ামকসমূহ</vt:lpstr>
      <vt:lpstr>পৃথিবীর গতি ও ঋতু পরিবর্তন </vt:lpstr>
      <vt:lpstr>আবর্তন (Rotation)</vt:lpstr>
      <vt:lpstr>ঋতু পরিবর্তন</vt:lpstr>
      <vt:lpstr>সূর্যের উত্তরায়ন ও দক্ষিণায়ন</vt:lpstr>
      <vt:lpstr>অক্ষাংশ ও সূর্যরশ্মির তির্যকতা</vt:lpstr>
      <vt:lpstr>জল ও স্থলভাগের অবস্থান</vt:lpstr>
      <vt:lpstr>উচ্চচাপ ও নিম্নচাপ বলয়সমূহ এবং বায়ুপ্রবাহ</vt:lpstr>
      <vt:lpstr>সমুদ্রস্রোত</vt:lpstr>
      <vt:lpstr>পাহাড়-পর্বতের অবস্থান</vt:lpstr>
      <vt:lpstr>ভূমির ঢাল</vt:lpstr>
      <vt:lpstr>মৃত্তিকা</vt:lpstr>
      <vt:lpstr>স্বাভাবিক উদ্ভিদ</vt:lpstr>
      <vt:lpstr>সমুদ্র থেকে দূরত্ব</vt:lpstr>
      <vt:lpstr>ভূমির উচ্চতা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asus</cp:lastModifiedBy>
  <cp:revision>127</cp:revision>
  <dcterms:created xsi:type="dcterms:W3CDTF">2019-01-24T17:17:20Z</dcterms:created>
  <dcterms:modified xsi:type="dcterms:W3CDTF">2019-02-28T01:41:18Z</dcterms:modified>
</cp:coreProperties>
</file>